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83" r:id="rId3"/>
    <p:sldId id="284" r:id="rId4"/>
    <p:sldId id="285" r:id="rId5"/>
    <p:sldId id="286" r:id="rId6"/>
    <p:sldId id="265" r:id="rId7"/>
    <p:sldId id="287" r:id="rId8"/>
    <p:sldId id="288" r:id="rId9"/>
    <p:sldId id="289" r:id="rId10"/>
    <p:sldId id="290" r:id="rId11"/>
    <p:sldId id="280" r:id="rId12"/>
    <p:sldId id="281" r:id="rId13"/>
    <p:sldId id="282" r:id="rId14"/>
    <p:sldId id="291" r:id="rId15"/>
    <p:sldId id="292" r:id="rId16"/>
    <p:sldId id="293" r:id="rId17"/>
    <p:sldId id="29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58" d="100"/>
          <a:sy n="158" d="100"/>
        </p:scale>
        <p:origin x="1880" y="1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5.wmf"/><Relationship Id="rId1" Type="http://schemas.openxmlformats.org/officeDocument/2006/relationships/image" Target="../media/image27.wmf"/><Relationship Id="rId4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59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5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7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36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4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04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Rigid Body Transformations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both interpretations yield the same transformation</a:t>
            </a:r>
            <a:endParaRPr lang="en-US" dirty="0"/>
          </a:p>
        </p:txBody>
      </p:sp>
      <p:graphicFrame>
        <p:nvGraphicFramePr>
          <p:cNvPr id="113666" name="Object 12"/>
          <p:cNvGraphicFramePr>
            <a:graphicFrameLocks noChangeAspect="1"/>
          </p:cNvGraphicFramePr>
          <p:nvPr/>
        </p:nvGraphicFramePr>
        <p:xfrm>
          <a:off x="2057400" y="1524000"/>
          <a:ext cx="5029200" cy="475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7" name="Equation" r:id="rId3" imgW="2514600" imgH="2070000" progId="Equation.3">
                  <p:embed/>
                </p:oleObj>
              </mc:Choice>
              <mc:Fallback>
                <p:oleObj name="Equation" r:id="rId3" imgW="2514600" imgH="20700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524000"/>
                        <a:ext cx="5029200" cy="475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every rigid-body transformation can be represented as a rotation followed by a translation </a:t>
            </a:r>
            <a:r>
              <a:rPr lang="en-CA" i="1" dirty="0" smtClean="0"/>
              <a:t>in the same frame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as a 4x4 matrix</a:t>
            </a:r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endParaRPr lang="en-CA" dirty="0" smtClean="0"/>
          </a:p>
          <a:p>
            <a:pPr lvl="1">
              <a:buNone/>
            </a:pPr>
            <a:r>
              <a:rPr lang="en-CA" dirty="0" smtClean="0"/>
              <a:t>	where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is a 3x3 rotation matrix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 is a 3x1 translation vector</a:t>
            </a:r>
            <a:endParaRPr lang="en-US" dirty="0"/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3048000" y="2373312"/>
          <a:ext cx="23368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1" name="Equation" r:id="rId3" imgW="1168200" imgH="457200" progId="Equation.3">
                  <p:embed/>
                </p:oleObj>
              </mc:Choice>
              <mc:Fallback>
                <p:oleObj name="Equation" r:id="rId3" imgW="11682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373312"/>
                        <a:ext cx="2336800" cy="1055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some frame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points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pPr lvl="1"/>
            <a:r>
              <a:rPr lang="en-CA" dirty="0" smtClean="0"/>
              <a:t>vectors</a:t>
            </a:r>
            <a:endParaRPr lang="en-US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1270000" y="1981200"/>
          <a:ext cx="13208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6" name="Equation" r:id="rId3" imgW="660240" imgH="482400" progId="Equation.3">
                  <p:embed/>
                </p:oleObj>
              </mc:Choice>
              <mc:Fallback>
                <p:oleObj name="Equation" r:id="rId3" imgW="66024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1981200"/>
                        <a:ext cx="1320800" cy="111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5" name="Object 3"/>
          <p:cNvGraphicFramePr>
            <a:graphicFrameLocks noChangeAspect="1"/>
          </p:cNvGraphicFramePr>
          <p:nvPr/>
        </p:nvGraphicFramePr>
        <p:xfrm>
          <a:off x="1308100" y="4191000"/>
          <a:ext cx="12446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7" name="Equation" r:id="rId5" imgW="622080" imgH="482400" progId="Equation.3">
                  <p:embed/>
                </p:oleObj>
              </mc:Choice>
              <mc:Fallback>
                <p:oleObj name="Equation" r:id="rId5" imgW="62208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100" y="4191000"/>
                        <a:ext cx="1244600" cy="111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Transformation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inverse of a transformation undoes the original transformation</a:t>
            </a:r>
          </a:p>
          <a:p>
            <a:pPr lvl="1"/>
            <a:r>
              <a:rPr lang="en-CA" dirty="0" smtClean="0"/>
              <a:t>if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then</a:t>
            </a:r>
            <a:endParaRPr lang="en-US" dirty="0"/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1143000" y="2057400"/>
          <a:ext cx="2336800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0" name="Equation" r:id="rId3" imgW="1168200" imgH="457200" progId="Equation.3">
                  <p:embed/>
                </p:oleObj>
              </mc:Choice>
              <mc:Fallback>
                <p:oleObj name="Equation" r:id="rId3" imgW="11682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057400"/>
                        <a:ext cx="2336800" cy="1055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39" name="Object 3"/>
          <p:cNvGraphicFramePr>
            <a:graphicFrameLocks noChangeAspect="1"/>
          </p:cNvGraphicFramePr>
          <p:nvPr/>
        </p:nvGraphicFramePr>
        <p:xfrm>
          <a:off x="1143000" y="3886200"/>
          <a:ext cx="31496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1" name="Equation" r:id="rId5" imgW="1574640" imgH="482400" progId="Equation.3">
                  <p:embed/>
                </p:oleObj>
              </mc:Choice>
              <mc:Fallback>
                <p:oleObj name="Equation" r:id="rId5" imgW="157464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886200"/>
                        <a:ext cx="3149600" cy="111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Transform Equations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1/12/2017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524000" y="4114800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024731" y="362267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447800" y="4038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914400" y="4121152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 rot="-1800000">
            <a:off x="2819400" y="1676399"/>
            <a:ext cx="1447800" cy="1600200"/>
            <a:chOff x="2819400" y="1676399"/>
            <a:chExt cx="1447800" cy="1600200"/>
          </a:xfrm>
        </p:grpSpPr>
        <p:cxnSp>
          <p:nvCxnSpPr>
            <p:cNvPr id="33" name="Straight Arrow Connector 32"/>
            <p:cNvCxnSpPr/>
            <p:nvPr/>
          </p:nvCxnSpPr>
          <p:spPr>
            <a:xfrm flipV="1">
              <a:off x="3429000" y="2666999"/>
              <a:ext cx="838200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2929731" y="2174874"/>
              <a:ext cx="997746" cy="7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3352800" y="2597149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0800000" flipV="1">
              <a:off x="2819400" y="2673351"/>
              <a:ext cx="609600" cy="6032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 rot="1200000">
            <a:off x="5638800" y="1219200"/>
            <a:ext cx="1447800" cy="1600200"/>
            <a:chOff x="5638800" y="1219200"/>
            <a:chExt cx="1447800" cy="1600200"/>
          </a:xfrm>
        </p:grpSpPr>
        <p:cxnSp>
          <p:nvCxnSpPr>
            <p:cNvPr id="38" name="Straight Arrow Connector 37"/>
            <p:cNvCxnSpPr/>
            <p:nvPr/>
          </p:nvCxnSpPr>
          <p:spPr>
            <a:xfrm flipV="1">
              <a:off x="6248400" y="2209800"/>
              <a:ext cx="838200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5400000" flipH="1" flipV="1">
              <a:off x="5749131" y="1717675"/>
              <a:ext cx="997746" cy="7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6172200" y="213995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rot="10800000" flipV="1">
              <a:off x="5638800" y="2216152"/>
              <a:ext cx="609600" cy="6032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Straight Arrow Connector 41"/>
          <p:cNvCxnSpPr/>
          <p:nvPr/>
        </p:nvCxnSpPr>
        <p:spPr>
          <a:xfrm rot="600000" flipV="1">
            <a:off x="3695539" y="5536386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6000000" flipH="1" flipV="1">
            <a:off x="3288582" y="497893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 rot="600000">
            <a:off x="3625155" y="539371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1400000" flipV="1">
            <a:off x="3044009" y="5412403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600000" flipV="1">
            <a:off x="7048338" y="5079186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6000000" flipH="1" flipV="1">
            <a:off x="6641381" y="452173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 rot="600000">
            <a:off x="6977954" y="493651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rot="11400000" flipV="1">
            <a:off x="6396808" y="4955203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1524000" y="2743200"/>
            <a:ext cx="1905000" cy="137795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36" idx="6"/>
          </p:cNvCxnSpPr>
          <p:nvPr/>
        </p:nvCxnSpPr>
        <p:spPr>
          <a:xfrm flipV="1">
            <a:off x="3608729" y="2133600"/>
            <a:ext cx="2411071" cy="53242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524000" y="4114800"/>
            <a:ext cx="20574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4" idx="2"/>
          </p:cNvCxnSpPr>
          <p:nvPr/>
        </p:nvCxnSpPr>
        <p:spPr>
          <a:xfrm rot="10800000" flipH="1">
            <a:off x="3626313" y="5029201"/>
            <a:ext cx="3307886" cy="42747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0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838200" y="38100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429000" y="20574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400800" y="1828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581400" y="5638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{3}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934200" y="51816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{4}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7" name="Straight Arrow Connector 76"/>
          <p:cNvCxnSpPr>
            <a:endCxn id="40" idx="5"/>
          </p:cNvCxnSpPr>
          <p:nvPr/>
        </p:nvCxnSpPr>
        <p:spPr>
          <a:xfrm rot="16200000" flipV="1">
            <a:off x="5249095" y="3205323"/>
            <a:ext cx="2786943" cy="84479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2120900" y="274320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1" name="Equation" r:id="rId5" imgW="228600" imgH="228600" progId="Equation.3">
                  <p:embed/>
                </p:oleObj>
              </mc:Choice>
              <mc:Fallback>
                <p:oleObj name="Equation" r:id="rId5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0900" y="274320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2" name="Object 18"/>
          <p:cNvGraphicFramePr>
            <a:graphicFrameLocks noChangeAspect="1"/>
          </p:cNvGraphicFramePr>
          <p:nvPr/>
        </p:nvGraphicFramePr>
        <p:xfrm>
          <a:off x="4800600" y="167640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2" name="Equation" r:id="rId7" imgW="228600" imgH="228600" progId="Equation.3">
                  <p:embed/>
                </p:oleObj>
              </mc:Choice>
              <mc:Fallback>
                <p:oleObj name="Equation" r:id="rId7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67640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3" name="Object 19"/>
          <p:cNvGraphicFramePr>
            <a:graphicFrameLocks noChangeAspect="1"/>
          </p:cNvGraphicFramePr>
          <p:nvPr/>
        </p:nvGraphicFramePr>
        <p:xfrm>
          <a:off x="2667000" y="4252913"/>
          <a:ext cx="4572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3" name="Equation" r:id="rId9" imgW="228600" imgH="241200" progId="Equation.3">
                  <p:embed/>
                </p:oleObj>
              </mc:Choice>
              <mc:Fallback>
                <p:oleObj name="Equation" r:id="rId9" imgW="22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252913"/>
                        <a:ext cx="457200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4" name="Object 20"/>
          <p:cNvGraphicFramePr>
            <a:graphicFrameLocks noChangeAspect="1"/>
          </p:cNvGraphicFramePr>
          <p:nvPr/>
        </p:nvGraphicFramePr>
        <p:xfrm>
          <a:off x="5334000" y="457200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4" name="Equation" r:id="rId11" imgW="228600" imgH="228600" progId="Equation.3">
                  <p:embed/>
                </p:oleObj>
              </mc:Choice>
              <mc:Fallback>
                <p:oleObj name="Equation" r:id="rId11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57200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5" name="Object 21"/>
          <p:cNvGraphicFramePr>
            <a:graphicFrameLocks noChangeAspect="1"/>
          </p:cNvGraphicFramePr>
          <p:nvPr/>
        </p:nvGraphicFramePr>
        <p:xfrm>
          <a:off x="6781800" y="3165475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5" name="Equation" r:id="rId13" imgW="228600" imgH="228600" progId="Equation.3">
                  <p:embed/>
                </p:oleObj>
              </mc:Choice>
              <mc:Fallback>
                <p:oleObj name="Equation" r:id="rId13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165475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651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Transform Equations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 expressions for:</a:t>
            </a:r>
            <a:endParaRPr lang="en-US" dirty="0"/>
          </a:p>
        </p:txBody>
      </p:sp>
      <p:graphicFrame>
        <p:nvGraphicFramePr>
          <p:cNvPr id="106498" name="Object 2"/>
          <p:cNvGraphicFramePr>
            <a:graphicFrameLocks noChangeAspect="1"/>
          </p:cNvGraphicFramePr>
          <p:nvPr/>
        </p:nvGraphicFramePr>
        <p:xfrm>
          <a:off x="1828800" y="144780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4" name="Equation" r:id="rId3" imgW="228600" imgH="228600" progId="Equation.3">
                  <p:embed/>
                </p:oleObj>
              </mc:Choice>
              <mc:Fallback>
                <p:oleObj name="Equation" r:id="rId3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44780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499" name="Object 3"/>
          <p:cNvGraphicFramePr>
            <a:graphicFrameLocks noChangeAspect="1"/>
          </p:cNvGraphicFramePr>
          <p:nvPr/>
        </p:nvGraphicFramePr>
        <p:xfrm>
          <a:off x="1828800" y="220980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5" name="Equation" r:id="rId5" imgW="228600" imgH="228600" progId="Equation.3">
                  <p:embed/>
                </p:oleObj>
              </mc:Choice>
              <mc:Fallback>
                <p:oleObj name="Equation" r:id="rId5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20980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6765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/>
          <p:cNvSpPr/>
          <p:nvPr/>
        </p:nvSpPr>
        <p:spPr>
          <a:xfrm rot="7200000">
            <a:off x="4419600" y="1198782"/>
            <a:ext cx="3048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 rot="3480000">
            <a:off x="2557145" y="968416"/>
            <a:ext cx="294090" cy="27317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owchart: Magnetic Disk 49"/>
          <p:cNvSpPr/>
          <p:nvPr/>
        </p:nvSpPr>
        <p:spPr>
          <a:xfrm>
            <a:off x="1066800" y="3352800"/>
            <a:ext cx="914400" cy="914400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Transform Equations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1/12/2017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524000" y="4114800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447800" y="4038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914400" y="4121152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50"/>
          <p:cNvGrpSpPr/>
          <p:nvPr/>
        </p:nvGrpSpPr>
        <p:grpSpPr>
          <a:xfrm rot="-1800000">
            <a:off x="5408466" y="1820032"/>
            <a:ext cx="1447800" cy="1600200"/>
            <a:chOff x="2819400" y="1676399"/>
            <a:chExt cx="1447800" cy="1600200"/>
          </a:xfrm>
        </p:grpSpPr>
        <p:cxnSp>
          <p:nvCxnSpPr>
            <p:cNvPr id="33" name="Straight Arrow Connector 32"/>
            <p:cNvCxnSpPr/>
            <p:nvPr/>
          </p:nvCxnSpPr>
          <p:spPr>
            <a:xfrm flipV="1">
              <a:off x="3429000" y="2666999"/>
              <a:ext cx="838200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2929731" y="2174874"/>
              <a:ext cx="997746" cy="7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3352800" y="2597149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0800000" flipV="1">
              <a:off x="2819400" y="2673351"/>
              <a:ext cx="609600" cy="6032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Straight Arrow Connector 53"/>
          <p:cNvCxnSpPr>
            <a:endCxn id="36" idx="2"/>
          </p:cNvCxnSpPr>
          <p:nvPr/>
        </p:nvCxnSpPr>
        <p:spPr>
          <a:xfrm flipV="1">
            <a:off x="1524000" y="2885859"/>
            <a:ext cx="4541813" cy="12352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44" idx="2"/>
          </p:cNvCxnSpPr>
          <p:nvPr/>
        </p:nvCxnSpPr>
        <p:spPr>
          <a:xfrm>
            <a:off x="1524000" y="4114800"/>
            <a:ext cx="3297050" cy="122148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38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990600" y="38216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248400" y="21336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3352800" y="290195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39" name="Equation" r:id="rId5" imgW="228600" imgH="228600" progId="Equation.3">
                  <p:embed/>
                </p:oleObj>
              </mc:Choice>
              <mc:Fallback>
                <p:oleObj name="Equation" r:id="rId5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90195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3" name="Object 19"/>
          <p:cNvGraphicFramePr>
            <a:graphicFrameLocks noChangeAspect="1"/>
          </p:cNvGraphicFramePr>
          <p:nvPr/>
        </p:nvGraphicFramePr>
        <p:xfrm>
          <a:off x="2743200" y="4800600"/>
          <a:ext cx="457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0" name="Equation" r:id="rId7" imgW="228600" imgH="228600" progId="Equation.3">
                  <p:embed/>
                </p:oleObj>
              </mc:Choice>
              <mc:Fallback>
                <p:oleObj name="Equation" r:id="rId7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800600"/>
                        <a:ext cx="457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Flowchart: Magnetic Disk 51"/>
          <p:cNvSpPr/>
          <p:nvPr/>
        </p:nvSpPr>
        <p:spPr>
          <a:xfrm>
            <a:off x="1371600" y="3124200"/>
            <a:ext cx="304800" cy="381000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95400" y="2819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1024731" y="362267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3657600" y="1371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 rot="1800000">
            <a:off x="5173125" y="2180907"/>
            <a:ext cx="1295400" cy="990600"/>
            <a:chOff x="3962400" y="2743200"/>
            <a:chExt cx="1295400" cy="990600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4572000" y="27432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4724400" y="28194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4800600" y="2895600"/>
              <a:ext cx="457200" cy="76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5181600" y="30480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0800000">
              <a:off x="4800600" y="31242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4572000" y="37338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4724400" y="36576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4800600" y="3505200"/>
              <a:ext cx="457200" cy="76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5181600" y="34290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0800000">
              <a:off x="4800600" y="33528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 flipH="1" flipV="1">
              <a:off x="4686300" y="3238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4457700" y="2857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 flipH="1" flipV="1">
              <a:off x="4457700" y="3619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0800000">
              <a:off x="3962400" y="29718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3695700" y="32385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3962400" y="35052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Parallelogram 86"/>
          <p:cNvSpPr/>
          <p:nvPr/>
        </p:nvSpPr>
        <p:spPr>
          <a:xfrm>
            <a:off x="4876800" y="4343400"/>
            <a:ext cx="3657600" cy="990600"/>
          </a:xfrm>
          <a:prstGeom prst="parallelogram">
            <a:avLst>
              <a:gd name="adj" fmla="val 16082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Cube 88"/>
          <p:cNvSpPr/>
          <p:nvPr/>
        </p:nvSpPr>
        <p:spPr>
          <a:xfrm>
            <a:off x="7010400" y="4114800"/>
            <a:ext cx="457200" cy="457200"/>
          </a:xfrm>
          <a:prstGeom prst="cube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 rot="600000" flipV="1">
            <a:off x="4890276" y="5415989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6000000" flipH="1" flipV="1">
            <a:off x="4483319" y="4858538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 rot="600000">
            <a:off x="4819892" y="5273314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1400000" flipV="1">
            <a:off x="4238746" y="5292006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776137" y="5518403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 flipV="1">
            <a:off x="7010400" y="4572000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6934200" y="4495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Arrow Connector 93"/>
          <p:cNvCxnSpPr/>
          <p:nvPr/>
        </p:nvCxnSpPr>
        <p:spPr>
          <a:xfrm rot="10800000" flipV="1">
            <a:off x="6400800" y="4578352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6934200" y="45720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{3}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7" name="Straight Arrow Connector 96"/>
          <p:cNvCxnSpPr/>
          <p:nvPr/>
        </p:nvCxnSpPr>
        <p:spPr>
          <a:xfrm rot="5400000" flipH="1" flipV="1">
            <a:off x="6511131" y="407987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4" idx="7"/>
          </p:cNvCxnSpPr>
          <p:nvPr/>
        </p:nvCxnSpPr>
        <p:spPr>
          <a:xfrm rot="5400000" flipH="1" flipV="1">
            <a:off x="5579453" y="3951060"/>
            <a:ext cx="733807" cy="19756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082" name="Object 18"/>
          <p:cNvGraphicFramePr>
            <a:graphicFrameLocks noChangeAspect="1"/>
          </p:cNvGraphicFramePr>
          <p:nvPr/>
        </p:nvGraphicFramePr>
        <p:xfrm>
          <a:off x="5867400" y="4244975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1" name="Equation" r:id="rId9" imgW="228600" imgH="241200" progId="Equation.3">
                  <p:embed/>
                </p:oleObj>
              </mc:Choice>
              <mc:Fallback>
                <p:oleObj name="Equation" r:id="rId9" imgW="22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244975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989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Transform Equations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can you find</a:t>
            </a:r>
            <a:endParaRPr lang="en-US" dirty="0"/>
          </a:p>
        </p:txBody>
      </p:sp>
      <p:graphicFrame>
        <p:nvGraphicFramePr>
          <p:cNvPr id="107522" name="Object 17"/>
          <p:cNvGraphicFramePr>
            <a:graphicFrameLocks noChangeAspect="1"/>
          </p:cNvGraphicFramePr>
          <p:nvPr/>
        </p:nvGraphicFramePr>
        <p:xfrm>
          <a:off x="1066800" y="1524000"/>
          <a:ext cx="457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2" name="Equation" r:id="rId3" imgW="228600" imgH="228600" progId="Equation.3">
                  <p:embed/>
                </p:oleObj>
              </mc:Choice>
              <mc:Fallback>
                <p:oleObj name="Equation" r:id="rId3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524000"/>
                        <a:ext cx="457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3" name="Object 18"/>
          <p:cNvGraphicFramePr>
            <a:graphicFrameLocks noChangeAspect="1"/>
          </p:cNvGraphicFramePr>
          <p:nvPr/>
        </p:nvGraphicFramePr>
        <p:xfrm>
          <a:off x="1066800" y="3048000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3" name="Equation" r:id="rId5" imgW="228600" imgH="241200" progId="Equation.3">
                  <p:embed/>
                </p:oleObj>
              </mc:Choice>
              <mc:Fallback>
                <p:oleObj name="Equation" r:id="rId5" imgW="22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048000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4" name="Object 19"/>
          <p:cNvGraphicFramePr>
            <a:graphicFrameLocks noChangeAspect="1"/>
          </p:cNvGraphicFramePr>
          <p:nvPr/>
        </p:nvGraphicFramePr>
        <p:xfrm>
          <a:off x="1066800" y="2286000"/>
          <a:ext cx="457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4" name="Equation" r:id="rId7" imgW="228600" imgH="228600" progId="Equation.3">
                  <p:embed/>
                </p:oleObj>
              </mc:Choice>
              <mc:Fallback>
                <p:oleObj name="Equation" r:id="rId7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286000"/>
                        <a:ext cx="457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5" name="Object 18"/>
          <p:cNvGraphicFramePr>
            <a:graphicFrameLocks noChangeAspect="1"/>
          </p:cNvGraphicFramePr>
          <p:nvPr/>
        </p:nvGraphicFramePr>
        <p:xfrm>
          <a:off x="1066800" y="3886200"/>
          <a:ext cx="4318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5" name="Equation" r:id="rId9" imgW="215640" imgH="241200" progId="Equation.3">
                  <p:embed/>
                </p:oleObj>
              </mc:Choice>
              <mc:Fallback>
                <p:oleObj name="Equation" r:id="rId9" imgW="215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886200"/>
                        <a:ext cx="4318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9862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translation represented by a vector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vector addition</a:t>
            </a:r>
          </a:p>
          <a:p>
            <a:r>
              <a:rPr lang="en-US" dirty="0" smtClean="0"/>
              <a:t>rotation represented by a matrix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matrix-matrix and matrix-vector multiplication</a:t>
            </a:r>
          </a:p>
          <a:p>
            <a:r>
              <a:rPr lang="en-US" dirty="0" smtClean="0"/>
              <a:t>convenient to have a uniform representation of translation and rotation</a:t>
            </a:r>
          </a:p>
          <a:p>
            <a:pPr lvl="1"/>
            <a:r>
              <a:rPr lang="en-US" dirty="0" smtClean="0"/>
              <a:t>obviously vector addition will not work for rotation</a:t>
            </a:r>
          </a:p>
          <a:p>
            <a:pPr lvl="1"/>
            <a:r>
              <a:rPr lang="en-US" dirty="0" smtClean="0"/>
              <a:t>can we use matrix multiplication to represent translation?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moving a point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/>
              <a:t>  by a translation vector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/>
              <a:t> </a:t>
            </a:r>
          </a:p>
        </p:txBody>
      </p:sp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2235200" y="1635125"/>
          <a:ext cx="3962400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4" name="Equation" r:id="rId3" imgW="1981080" imgH="711000" progId="Equation.3">
                  <p:embed/>
                </p:oleObj>
              </mc:Choice>
              <mc:Fallback>
                <p:oleObj name="Equation" r:id="rId3" imgW="1981080" imgH="711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200" y="1635125"/>
                        <a:ext cx="3962400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2603500" y="3768725"/>
          <a:ext cx="3479800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5" name="Equation" r:id="rId5" imgW="1739880" imgH="711000" progId="Equation.3">
                  <p:embed/>
                </p:oleObj>
              </mc:Choice>
              <mc:Fallback>
                <p:oleObj name="Equation" r:id="rId5" imgW="1739880" imgH="711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0" y="3768725"/>
                        <a:ext cx="3479800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11515" y="5867400"/>
            <a:ext cx="752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possible as matrix-vector multiplication always leaves the origin unchanged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an augmented vector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/>
              <a:t> and an augmented matrix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/>
              <a:t> </a:t>
            </a:r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4673600" y="1471612"/>
          <a:ext cx="2514600" cy="210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0" name="Equation" r:id="rId3" imgW="1257120" imgH="914400" progId="Equation.3">
                  <p:embed/>
                </p:oleObj>
              </mc:Choice>
              <mc:Fallback>
                <p:oleObj name="Equation" r:id="rId3" imgW="1257120" imgH="914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600" y="1471612"/>
                        <a:ext cx="2514600" cy="210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48" name="Object 4"/>
          <p:cNvGraphicFramePr>
            <a:graphicFrameLocks noChangeAspect="1"/>
          </p:cNvGraphicFramePr>
          <p:nvPr/>
        </p:nvGraphicFramePr>
        <p:xfrm>
          <a:off x="2501900" y="1447800"/>
          <a:ext cx="1320800" cy="211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1" name="Equation" r:id="rId5" imgW="660240" imgH="914400" progId="Equation.3">
                  <p:embed/>
                </p:oleObj>
              </mc:Choice>
              <mc:Fallback>
                <p:oleObj name="Equation" r:id="rId5" imgW="660240" imgH="914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900" y="1447800"/>
                        <a:ext cx="1320800" cy="211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49" name="Object 5"/>
          <p:cNvGraphicFramePr>
            <a:graphicFrameLocks noChangeAspect="1"/>
          </p:cNvGraphicFramePr>
          <p:nvPr/>
        </p:nvGraphicFramePr>
        <p:xfrm>
          <a:off x="2133600" y="4062412"/>
          <a:ext cx="4851400" cy="210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2" name="Equation" r:id="rId7" imgW="2425680" imgH="914400" progId="Equation.3">
                  <p:embed/>
                </p:oleObj>
              </mc:Choice>
              <mc:Fallback>
                <p:oleObj name="Equation" r:id="rId7" imgW="2425680" imgH="914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062412"/>
                        <a:ext cx="4851400" cy="210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Representation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augmented form of a rotation matrix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3x3</a:t>
            </a:r>
            <a:r>
              <a:rPr lang="en-US" dirty="0" smtClean="0"/>
              <a:t> </a:t>
            </a:r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3124200" y="1447800"/>
          <a:ext cx="2895600" cy="211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4" name="Equation" r:id="rId3" imgW="1447560" imgH="914400" progId="Equation.3">
                  <p:embed/>
                </p:oleObj>
              </mc:Choice>
              <mc:Fallback>
                <p:oleObj name="Equation" r:id="rId3" imgW="1447560" imgH="914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447800"/>
                        <a:ext cx="2895600" cy="211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3" name="Object 3"/>
          <p:cNvGraphicFramePr>
            <a:graphicFrameLocks noChangeAspect="1"/>
          </p:cNvGraphicFramePr>
          <p:nvPr/>
        </p:nvGraphicFramePr>
        <p:xfrm>
          <a:off x="1943100" y="3886200"/>
          <a:ext cx="5257800" cy="211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5" name="Equation" r:id="rId5" imgW="2628720" imgH="914400" progId="Equation.3">
                  <p:embed/>
                </p:oleObj>
              </mc:Choice>
              <mc:Fallback>
                <p:oleObj name="Equation" r:id="rId5" imgW="2628720" imgH="914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3886200"/>
                        <a:ext cx="5257800" cy="211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1/12/2017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209800" y="34290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713706" y="29337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1336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3962400" y="5105400"/>
          <a:ext cx="30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8" name="Equation" r:id="rId3" imgW="152280" imgH="164880" progId="Equation.3">
                  <p:embed/>
                </p:oleObj>
              </mc:Choice>
              <mc:Fallback>
                <p:oleObj name="Equation" r:id="rId3" imgW="152280" imgH="1648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105400"/>
                        <a:ext cx="304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1524000" y="34290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 flipV="1">
            <a:off x="4800600" y="1752600"/>
            <a:ext cx="762000" cy="6096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</p:cNvCxnSpPr>
          <p:nvPr/>
        </p:nvCxnSpPr>
        <p:spPr>
          <a:xfrm rot="16200000" flipV="1">
            <a:off x="4190205" y="1753395"/>
            <a:ext cx="915196" cy="3040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/>
          </p:cNvSpPr>
          <p:nvPr/>
        </p:nvSpPr>
        <p:spPr>
          <a:xfrm>
            <a:off x="4724400" y="2286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4800600" y="2362202"/>
            <a:ext cx="914400" cy="1523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6286501" y="4762501"/>
            <a:ext cx="761998" cy="762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704806" y="3886200"/>
            <a:ext cx="610394" cy="53419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6629400" y="43434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 rot="10800000">
            <a:off x="5867400" y="4267200"/>
            <a:ext cx="838200" cy="15240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4191000" y="4876800"/>
            <a:ext cx="152400" cy="152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/>
          <p:cNvCxnSpPr>
            <a:endCxn id="30" idx="3"/>
          </p:cNvCxnSpPr>
          <p:nvPr/>
        </p:nvCxnSpPr>
        <p:spPr>
          <a:xfrm flipV="1">
            <a:off x="2209800" y="2416082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cxnSpLocks/>
            <a:endCxn id="40" idx="0"/>
          </p:cNvCxnSpPr>
          <p:nvPr/>
        </p:nvCxnSpPr>
        <p:spPr>
          <a:xfrm rot="16200000" flipH="1">
            <a:off x="4762500" y="2400300"/>
            <a:ext cx="1981200" cy="19050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3276600" y="2292350"/>
          <a:ext cx="4318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9" name="Equation" r:id="rId5" imgW="215640" imgH="228600" progId="Equation.3">
                  <p:embed/>
                </p:oleObj>
              </mc:Choice>
              <mc:Fallback>
                <p:oleObj name="Equation" r:id="rId5" imgW="21564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292350"/>
                        <a:ext cx="4318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7" name="Object 13"/>
          <p:cNvGraphicFramePr>
            <a:graphicFrameLocks noChangeAspect="1"/>
          </p:cNvGraphicFramePr>
          <p:nvPr/>
        </p:nvGraphicFramePr>
        <p:xfrm>
          <a:off x="5842000" y="2901950"/>
          <a:ext cx="4318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0" name="Equation" r:id="rId7" imgW="215640" imgH="228600" progId="Equation.3">
                  <p:embed/>
                </p:oleObj>
              </mc:Choice>
              <mc:Fallback>
                <p:oleObj name="Equation" r:id="rId7" imgW="21564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0" y="2901950"/>
                        <a:ext cx="4318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1524000" y="30596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050703" y="19812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096000" y="44196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{2}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1/12/2017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is a rotated and translated relative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</a:t>
            </a:r>
          </a:p>
          <a:p>
            <a:r>
              <a:rPr lang="en-US" dirty="0" smtClean="0"/>
              <a:t>what is the pose (the orientation and position) of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expressed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US" dirty="0" smtClean="0"/>
              <a:t> ?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209800" y="51816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713706" y="46863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133600" y="5105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1524000" y="51816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 flipV="1">
            <a:off x="4800600" y="3505200"/>
            <a:ext cx="762000" cy="6096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</p:cNvCxnSpPr>
          <p:nvPr/>
        </p:nvCxnSpPr>
        <p:spPr>
          <a:xfrm rot="16200000" flipV="1">
            <a:off x="4190205" y="3505995"/>
            <a:ext cx="915196" cy="3040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/>
          </p:cNvSpPr>
          <p:nvPr/>
        </p:nvSpPr>
        <p:spPr>
          <a:xfrm>
            <a:off x="4724400" y="4038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4800600" y="4114802"/>
            <a:ext cx="914400" cy="1523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30" idx="3"/>
          </p:cNvCxnSpPr>
          <p:nvPr/>
        </p:nvCxnSpPr>
        <p:spPr>
          <a:xfrm flipV="1">
            <a:off x="2209800" y="4168682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3352800" y="4103688"/>
          <a:ext cx="2794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98" name="Equation" r:id="rId3" imgW="139680" imgH="177480" progId="Equation.3">
                  <p:embed/>
                </p:oleObj>
              </mc:Choice>
              <mc:Fallback>
                <p:oleObj name="Equation" r:id="rId3" imgW="139680" imgH="177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103688"/>
                        <a:ext cx="2794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1524000" y="48122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050703" y="3733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0597" name="Object 12"/>
          <p:cNvGraphicFramePr>
            <a:graphicFrameLocks noChangeAspect="1"/>
          </p:cNvGraphicFramePr>
          <p:nvPr/>
        </p:nvGraphicFramePr>
        <p:xfrm>
          <a:off x="4165600" y="2286000"/>
          <a:ext cx="8128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99" name="Equation" r:id="rId5" imgW="406080" imgH="228600" progId="Equation.3">
                  <p:embed/>
                </p:oleObj>
              </mc:Choice>
              <mc:Fallback>
                <p:oleObj name="Equation" r:id="rId5" imgW="4060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5600" y="2286000"/>
                        <a:ext cx="8128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Arrow Connector 41"/>
          <p:cNvCxnSpPr/>
          <p:nvPr/>
        </p:nvCxnSpPr>
        <p:spPr>
          <a:xfrm flipV="1">
            <a:off x="7467600" y="4800600"/>
            <a:ext cx="914400" cy="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H="1" flipV="1">
            <a:off x="6971506" y="4305300"/>
            <a:ext cx="991396" cy="79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7391400" y="4724400"/>
            <a:ext cx="152400" cy="1524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0800000" flipV="1">
            <a:off x="6781800" y="4800602"/>
            <a:ext cx="685800" cy="60959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1/12/2017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we use the moving frame interpretation (</a:t>
            </a:r>
            <a:r>
              <a:rPr lang="en-US" dirty="0" err="1" smtClean="0"/>
              <a:t>postmultiply</a:t>
            </a:r>
            <a:r>
              <a:rPr lang="en-US" dirty="0" smtClean="0"/>
              <a:t> transformation matrices)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translate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US" dirty="0" smtClean="0"/>
              <a:t> to get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r>
              <a:rPr lang="en-US" dirty="0" smtClean="0"/>
              <a:t> 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and then rotate in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r>
              <a:rPr lang="en-US" dirty="0" smtClean="0"/>
              <a:t> to get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876800" y="58674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4380706" y="53721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800600" y="579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4191000" y="58674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 flipV="1">
            <a:off x="7467600" y="4191000"/>
            <a:ext cx="762000" cy="6096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</p:cNvCxnSpPr>
          <p:nvPr/>
        </p:nvCxnSpPr>
        <p:spPr>
          <a:xfrm rot="16200000" flipV="1">
            <a:off x="6857205" y="4191795"/>
            <a:ext cx="915196" cy="3040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/>
          </p:cNvSpPr>
          <p:nvPr/>
        </p:nvSpPr>
        <p:spPr>
          <a:xfrm>
            <a:off x="7391400" y="4724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7467600" y="4800602"/>
            <a:ext cx="914400" cy="1523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30" idx="3"/>
          </p:cNvCxnSpPr>
          <p:nvPr/>
        </p:nvCxnSpPr>
        <p:spPr>
          <a:xfrm flipV="1">
            <a:off x="4876800" y="4854482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6019800" y="4789488"/>
          <a:ext cx="2794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2" name="Equation" r:id="rId3" imgW="139680" imgH="177480" progId="Equation.3">
                  <p:embed/>
                </p:oleObj>
              </mc:Choice>
              <mc:Fallback>
                <p:oleObj name="Equation" r:id="rId3" imgW="139680" imgH="177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789488"/>
                        <a:ext cx="2794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4191000" y="54980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543800" y="4876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0597" name="Object 12"/>
          <p:cNvGraphicFramePr>
            <a:graphicFrameLocks noChangeAspect="1"/>
          </p:cNvGraphicFramePr>
          <p:nvPr/>
        </p:nvGraphicFramePr>
        <p:xfrm>
          <a:off x="6261100" y="1625600"/>
          <a:ext cx="4826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3" name="Equation" r:id="rId5" imgW="241200" imgH="253800" progId="Equation.3">
                  <p:embed/>
                </p:oleObj>
              </mc:Choice>
              <mc:Fallback>
                <p:oleObj name="Equation" r:id="rId5" imgW="24120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1100" y="1625600"/>
                        <a:ext cx="4826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V="1">
            <a:off x="1219200" y="46482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723106" y="41529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143000" y="4572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10800000" flipV="1">
            <a:off x="533400" y="46482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1219200" y="3635282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12"/>
          <p:cNvGraphicFramePr>
            <a:graphicFrameLocks noChangeAspect="1"/>
          </p:cNvGraphicFramePr>
          <p:nvPr/>
        </p:nvGraphicFramePr>
        <p:xfrm>
          <a:off x="2362200" y="3568699"/>
          <a:ext cx="2794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4" name="Equation" r:id="rId7" imgW="139680" imgH="177480" progId="Equation.3">
                  <p:embed/>
                </p:oleObj>
              </mc:Choice>
              <mc:Fallback>
                <p:oleObj name="Equation" r:id="rId7" imgW="13968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568699"/>
                        <a:ext cx="2794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533400" y="42788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810000" y="3657599"/>
            <a:ext cx="914400" cy="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 flipH="1" flipV="1">
            <a:off x="3313906" y="3162299"/>
            <a:ext cx="991396" cy="79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3733800" y="3581399"/>
            <a:ext cx="152400" cy="1524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 rot="10800000" flipV="1">
            <a:off x="3124200" y="3657601"/>
            <a:ext cx="685800" cy="60959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124200" y="3288267"/>
            <a:ext cx="59824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81800" y="4495800"/>
            <a:ext cx="59824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09600" y="5562600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352800" y="6096000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graphicFrame>
        <p:nvGraphicFramePr>
          <p:cNvPr id="111621" name="Object 12"/>
          <p:cNvGraphicFramePr>
            <a:graphicFrameLocks noChangeAspect="1"/>
          </p:cNvGraphicFramePr>
          <p:nvPr/>
        </p:nvGraphicFramePr>
        <p:xfrm>
          <a:off x="6248400" y="2133600"/>
          <a:ext cx="9144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5" name="Equation" r:id="rId9" imgW="457200" imgH="253800" progId="Equation.3">
                  <p:embed/>
                </p:oleObj>
              </mc:Choice>
              <mc:Fallback>
                <p:oleObj name="Equation" r:id="rId9" imgW="45720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133600"/>
                        <a:ext cx="9144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Rigid Body Transformations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1/12/2017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we use the fixed frame interpretation (</a:t>
            </a:r>
            <a:r>
              <a:rPr lang="en-US" dirty="0" err="1" smtClean="0"/>
              <a:t>premultiply</a:t>
            </a:r>
            <a:r>
              <a:rPr lang="en-US" dirty="0" smtClean="0"/>
              <a:t> transformation matrices)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rotate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US" dirty="0" smtClean="0"/>
              <a:t> to get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r>
              <a:rPr lang="en-US" dirty="0" smtClean="0"/>
              <a:t> 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and then translate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{0} </a:t>
            </a:r>
            <a:r>
              <a:rPr lang="en-US" dirty="0" smtClean="0"/>
              <a:t>in to get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876800" y="58674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4380706" y="53721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800600" y="579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4191000" y="58674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</p:cNvCxnSpPr>
          <p:nvPr/>
        </p:nvCxnSpPr>
        <p:spPr>
          <a:xfrm flipV="1">
            <a:off x="1219200" y="4038599"/>
            <a:ext cx="762000" cy="60960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</p:cNvCxnSpPr>
          <p:nvPr/>
        </p:nvCxnSpPr>
        <p:spPr>
          <a:xfrm rot="16200000" flipV="1">
            <a:off x="608805" y="4039394"/>
            <a:ext cx="915196" cy="30400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>
            <a:spLocks/>
          </p:cNvSpPr>
          <p:nvPr/>
        </p:nvSpPr>
        <p:spPr>
          <a:xfrm>
            <a:off x="1143000" y="4571999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cxnSpLocks/>
          </p:cNvCxnSpPr>
          <p:nvPr/>
        </p:nvCxnSpPr>
        <p:spPr>
          <a:xfrm>
            <a:off x="1219200" y="4648201"/>
            <a:ext cx="914400" cy="15239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4876800" y="4854480"/>
            <a:ext cx="2536918" cy="101292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6" name="Object 12"/>
          <p:cNvGraphicFramePr>
            <a:graphicFrameLocks noChangeAspect="1"/>
          </p:cNvGraphicFramePr>
          <p:nvPr/>
        </p:nvGraphicFramePr>
        <p:xfrm>
          <a:off x="6019800" y="4789488"/>
          <a:ext cx="2794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7" name="Equation" r:id="rId3" imgW="139680" imgH="177480" progId="Equation.3">
                  <p:embed/>
                </p:oleObj>
              </mc:Choice>
              <mc:Fallback>
                <p:oleObj name="Equation" r:id="rId3" imgW="139680" imgH="177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789488"/>
                        <a:ext cx="2794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4191000" y="54980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0597" name="Object 12"/>
          <p:cNvGraphicFramePr>
            <a:graphicFrameLocks noChangeAspect="1"/>
          </p:cNvGraphicFramePr>
          <p:nvPr/>
        </p:nvGraphicFramePr>
        <p:xfrm>
          <a:off x="6781800" y="1676400"/>
          <a:ext cx="3048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8" name="Equation" r:id="rId5" imgW="152280" imgH="164880" progId="Equation.3">
                  <p:embed/>
                </p:oleObj>
              </mc:Choice>
              <mc:Fallback>
                <p:oleObj name="Equation" r:id="rId5" imgW="15228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1676400"/>
                        <a:ext cx="304800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V="1">
            <a:off x="1219200" y="4648200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723106" y="4152900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143000" y="4572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10800000" flipV="1">
            <a:off x="533400" y="4648202"/>
            <a:ext cx="685800" cy="6095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3400" y="42788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19200" y="4800599"/>
            <a:ext cx="59824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Straight Arrow Connector 54"/>
          <p:cNvCxnSpPr>
            <a:cxnSpLocks/>
          </p:cNvCxnSpPr>
          <p:nvPr/>
        </p:nvCxnSpPr>
        <p:spPr>
          <a:xfrm flipV="1">
            <a:off x="4876800" y="5257800"/>
            <a:ext cx="762000" cy="60960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cxnSpLocks/>
          </p:cNvCxnSpPr>
          <p:nvPr/>
        </p:nvCxnSpPr>
        <p:spPr>
          <a:xfrm rot="16200000" flipV="1">
            <a:off x="4266405" y="5258595"/>
            <a:ext cx="915196" cy="30400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>
            <a:spLocks/>
          </p:cNvSpPr>
          <p:nvPr/>
        </p:nvSpPr>
        <p:spPr>
          <a:xfrm>
            <a:off x="4800600" y="5791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Arrow Connector 58"/>
          <p:cNvCxnSpPr>
            <a:cxnSpLocks/>
          </p:cNvCxnSpPr>
          <p:nvPr/>
        </p:nvCxnSpPr>
        <p:spPr>
          <a:xfrm>
            <a:off x="4876800" y="5867402"/>
            <a:ext cx="914400" cy="15239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4876800" y="5867401"/>
            <a:ext cx="9144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5400000" flipH="1" flipV="1">
            <a:off x="4380706" y="5372101"/>
            <a:ext cx="99139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4800600" y="579120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4876800" y="6019800"/>
            <a:ext cx="59824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{0’}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6" name="Straight Arrow Connector 65"/>
          <p:cNvCxnSpPr>
            <a:cxnSpLocks/>
          </p:cNvCxnSpPr>
          <p:nvPr/>
        </p:nvCxnSpPr>
        <p:spPr>
          <a:xfrm flipV="1">
            <a:off x="7467600" y="4191000"/>
            <a:ext cx="762000" cy="6096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cxnSpLocks/>
          </p:cNvCxnSpPr>
          <p:nvPr/>
        </p:nvCxnSpPr>
        <p:spPr>
          <a:xfrm rot="16200000" flipV="1">
            <a:off x="6857205" y="4191795"/>
            <a:ext cx="915196" cy="3040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>
            <a:spLocks/>
          </p:cNvSpPr>
          <p:nvPr/>
        </p:nvSpPr>
        <p:spPr>
          <a:xfrm>
            <a:off x="7391400" y="4724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>
            <a:cxnSpLocks/>
          </p:cNvCxnSpPr>
          <p:nvPr/>
        </p:nvCxnSpPr>
        <p:spPr>
          <a:xfrm>
            <a:off x="7467600" y="4800602"/>
            <a:ext cx="914400" cy="15239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7391400" y="4724401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7467600" y="4953000"/>
            <a:ext cx="5212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09600" y="5562600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3352800" y="6096000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graphicFrame>
        <p:nvGraphicFramePr>
          <p:cNvPr id="112646" name="Object 12"/>
          <p:cNvGraphicFramePr>
            <a:graphicFrameLocks noChangeAspect="1"/>
          </p:cNvGraphicFramePr>
          <p:nvPr/>
        </p:nvGraphicFramePr>
        <p:xfrm>
          <a:off x="6540500" y="2162175"/>
          <a:ext cx="5842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9" name="Equation" r:id="rId7" imgW="291960" imgH="203040" progId="Equation.3">
                  <p:embed/>
                </p:oleObj>
              </mc:Choice>
              <mc:Fallback>
                <p:oleObj name="Equation" r:id="rId7" imgW="29196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0" y="2162175"/>
                        <a:ext cx="5842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1071</TotalTime>
  <Words>404</Words>
  <Application>Microsoft Office PowerPoint</Application>
  <PresentationFormat>On-screen Show (4:3)</PresentationFormat>
  <Paragraphs>122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Equation</vt:lpstr>
      <vt:lpstr>Day 04</vt:lpstr>
      <vt:lpstr>Homogeneous Representation</vt:lpstr>
      <vt:lpstr>Homogeneous Representation</vt:lpstr>
      <vt:lpstr>Homogeneous Representation</vt:lpstr>
      <vt:lpstr>Homogeneous Representation</vt:lpstr>
      <vt:lpstr>Rigid Body Transformations in 3D</vt:lpstr>
      <vt:lpstr>Rigid Body Transformations in 3D</vt:lpstr>
      <vt:lpstr>Rigid Body Transformations in 3D</vt:lpstr>
      <vt:lpstr>Rigid Body Transformations in 3D</vt:lpstr>
      <vt:lpstr>Rigid Body Transformations in 3D</vt:lpstr>
      <vt:lpstr>Homogeneous Representation</vt:lpstr>
      <vt:lpstr>Homogeneous Representation</vt:lpstr>
      <vt:lpstr>Inverse Transformation</vt:lpstr>
      <vt:lpstr>Transform Equations</vt:lpstr>
      <vt:lpstr>Transform Equations</vt:lpstr>
      <vt:lpstr>Transform Equations</vt:lpstr>
      <vt:lpstr>Transform Equations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19</cp:revision>
  <dcterms:created xsi:type="dcterms:W3CDTF">2011-01-07T01:27:12Z</dcterms:created>
  <dcterms:modified xsi:type="dcterms:W3CDTF">2017-01-13T03:34:10Z</dcterms:modified>
</cp:coreProperties>
</file>